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8288000" cy="10287000"/>
  <p:notesSz cx="6858000" cy="9144000"/>
  <p:embeddedFontLst>
    <p:embeddedFont>
      <p:font typeface="Arimo Bold" panose="020B0604020202020204" charset="0"/>
      <p:regular r:id="rId28"/>
    </p:embeddedFont>
    <p:embeddedFont>
      <p:font typeface="Arimo Bold Italics" panose="020B0604020202020204" charset="0"/>
      <p:regular r:id="rId29"/>
    </p:embeddedFont>
    <p:embeddedFont>
      <p:font typeface="Calibri" panose="020F0502020204030204" pitchFamily="34" charset="0"/>
      <p:regular r:id="rId30"/>
      <p:bold r:id="rId31"/>
      <p:italic r:id="rId32"/>
      <p:boldItalic r:id="rId33"/>
    </p:embeddedFont>
    <p:embeddedFont>
      <p:font typeface="League Spartan"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pn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Freeform 3"/>
          <p:cNvSpPr/>
          <p:nvPr/>
        </p:nvSpPr>
        <p:spPr>
          <a:xfrm>
            <a:off x="14081354" y="102870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5"/>
            <a:stretch>
              <a:fillRect/>
            </a:stretch>
          </a:blipFill>
        </p:spPr>
      </p:sp>
      <p:sp>
        <p:nvSpPr>
          <p:cNvPr id="4" name="Freeform 4"/>
          <p:cNvSpPr/>
          <p:nvPr/>
        </p:nvSpPr>
        <p:spPr>
          <a:xfrm flipH="1">
            <a:off x="0" y="1028700"/>
            <a:ext cx="4282420" cy="82296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5"/>
            <a:stretch>
              <a:fillRect/>
            </a:stretch>
          </a:blipFill>
        </p:spPr>
      </p:sp>
      <p:sp>
        <p:nvSpPr>
          <p:cNvPr id="5" name="Freeform 5"/>
          <p:cNvSpPr/>
          <p:nvPr/>
        </p:nvSpPr>
        <p:spPr>
          <a:xfrm>
            <a:off x="8405124" y="1570376"/>
            <a:ext cx="1477753" cy="1499565"/>
          </a:xfrm>
          <a:custGeom>
            <a:avLst/>
            <a:gdLst/>
            <a:ahLst/>
            <a:cxnLst/>
            <a:rect l="l" t="t" r="r" b="b"/>
            <a:pathLst>
              <a:path w="1477753" h="1499565">
                <a:moveTo>
                  <a:pt x="0" y="0"/>
                </a:moveTo>
                <a:lnTo>
                  <a:pt x="1477752" y="0"/>
                </a:lnTo>
                <a:lnTo>
                  <a:pt x="1477752" y="1499565"/>
                </a:lnTo>
                <a:lnTo>
                  <a:pt x="0" y="14995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98926" y="262292"/>
            <a:ext cx="2057866" cy="2057866"/>
          </a:xfrm>
          <a:custGeom>
            <a:avLst/>
            <a:gdLst/>
            <a:ahLst/>
            <a:cxnLst/>
            <a:rect l="l" t="t" r="r" b="b"/>
            <a:pathLst>
              <a:path w="2057866" h="2057866">
                <a:moveTo>
                  <a:pt x="0" y="0"/>
                </a:moveTo>
                <a:lnTo>
                  <a:pt x="2057866" y="0"/>
                </a:lnTo>
                <a:lnTo>
                  <a:pt x="2057866" y="2057866"/>
                </a:lnTo>
                <a:lnTo>
                  <a:pt x="0" y="2057866"/>
                </a:lnTo>
                <a:lnTo>
                  <a:pt x="0" y="0"/>
                </a:lnTo>
                <a:close/>
              </a:path>
            </a:pathLst>
          </a:custGeom>
          <a:blipFill>
            <a:blip r:embed="rId8"/>
            <a:stretch>
              <a:fillRect/>
            </a:stretch>
          </a:blipFill>
        </p:spPr>
      </p:sp>
      <p:sp>
        <p:nvSpPr>
          <p:cNvPr id="7" name="TextBox 7"/>
          <p:cNvSpPr txBox="1"/>
          <p:nvPr/>
        </p:nvSpPr>
        <p:spPr>
          <a:xfrm>
            <a:off x="2356792" y="3434017"/>
            <a:ext cx="13574416" cy="3100124"/>
          </a:xfrm>
          <a:prstGeom prst="rect">
            <a:avLst/>
          </a:prstGeom>
        </p:spPr>
        <p:txBody>
          <a:bodyPr lIns="0" tIns="0" rIns="0" bIns="0" rtlCol="0" anchor="t">
            <a:spAutoFit/>
          </a:bodyPr>
          <a:lstStyle/>
          <a:p>
            <a:pPr algn="ctr">
              <a:lnSpc>
                <a:spcPts val="12049"/>
              </a:lnSpc>
            </a:pPr>
            <a:r>
              <a:rPr lang="en-US" sz="11367" spc="1136">
                <a:solidFill>
                  <a:srgbClr val="FFFFFF"/>
                </a:solidFill>
                <a:latin typeface="League Spartan"/>
                <a:ea typeface="League Spartan"/>
                <a:cs typeface="League Spartan"/>
                <a:sym typeface="League Spartan"/>
              </a:rPr>
              <a:t>AIRLINE PROJECT</a:t>
            </a:r>
          </a:p>
        </p:txBody>
      </p:sp>
      <p:sp>
        <p:nvSpPr>
          <p:cNvPr id="8" name="TextBox 8"/>
          <p:cNvSpPr txBox="1"/>
          <p:nvPr/>
        </p:nvSpPr>
        <p:spPr>
          <a:xfrm>
            <a:off x="6210310" y="6280140"/>
            <a:ext cx="5943154" cy="457836"/>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Arimo Bold"/>
                <a:ea typeface="Arimo Bold"/>
                <a:cs typeface="Arimo Bold"/>
                <a:sym typeface="Arimo Bold"/>
              </a:rPr>
              <a:t>From Raw Data to Actionable Insights</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97113"/>
            <a:ext cx="8115300" cy="1514145"/>
            <a:chOff x="0" y="0"/>
            <a:chExt cx="2464146" cy="459758"/>
          </a:xfrm>
        </p:grpSpPr>
        <p:sp>
          <p:nvSpPr>
            <p:cNvPr id="3" name="Freeform 3"/>
            <p:cNvSpPr/>
            <p:nvPr/>
          </p:nvSpPr>
          <p:spPr>
            <a:xfrm>
              <a:off x="0" y="0"/>
              <a:ext cx="2464146" cy="459758"/>
            </a:xfrm>
            <a:custGeom>
              <a:avLst/>
              <a:gdLst/>
              <a:ahLst/>
              <a:cxnLst/>
              <a:rect l="l" t="t" r="r" b="b"/>
              <a:pathLst>
                <a:path w="2464146" h="459758">
                  <a:moveTo>
                    <a:pt x="0" y="0"/>
                  </a:moveTo>
                  <a:lnTo>
                    <a:pt x="2464146" y="0"/>
                  </a:lnTo>
                  <a:lnTo>
                    <a:pt x="2464146" y="459758"/>
                  </a:lnTo>
                  <a:lnTo>
                    <a:pt x="0" y="459758"/>
                  </a:lnTo>
                  <a:close/>
                </a:path>
              </a:pathLst>
            </a:custGeom>
            <a:solidFill>
              <a:srgbClr val="FFFFFF"/>
            </a:solidFill>
          </p:spPr>
        </p:sp>
        <p:sp>
          <p:nvSpPr>
            <p:cNvPr id="4" name="TextBox 4"/>
            <p:cNvSpPr txBox="1"/>
            <p:nvPr/>
          </p:nvSpPr>
          <p:spPr>
            <a:xfrm>
              <a:off x="0" y="-123825"/>
              <a:ext cx="2464146" cy="583583"/>
            </a:xfrm>
            <a:prstGeom prst="rect">
              <a:avLst/>
            </a:prstGeom>
          </p:spPr>
          <p:txBody>
            <a:bodyPr lIns="50800" tIns="50800" rIns="50800" bIns="50800" rtlCol="0" anchor="ctr"/>
            <a:lstStyle/>
            <a:p>
              <a:pPr algn="ctr">
                <a:lnSpc>
                  <a:spcPts val="7000"/>
                </a:lnSpc>
              </a:pPr>
              <a:r>
                <a:rPr lang="en-US" sz="5000" b="1">
                  <a:solidFill>
                    <a:srgbClr val="000000"/>
                  </a:solidFill>
                  <a:latin typeface="Arimo Bold"/>
                  <a:ea typeface="Arimo Bold"/>
                  <a:cs typeface="Arimo Bold"/>
                  <a:sym typeface="Arimo Bold"/>
                </a:rPr>
                <a:t>Delayed FlightsTable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14800" y="2439158"/>
            <a:ext cx="13125301" cy="7272324"/>
          </a:xfrm>
          <a:custGeom>
            <a:avLst/>
            <a:gdLst/>
            <a:ahLst/>
            <a:cxnLst/>
            <a:rect l="l" t="t" r="r" b="b"/>
            <a:pathLst>
              <a:path w="13125301" h="7272324">
                <a:moveTo>
                  <a:pt x="0" y="0"/>
                </a:moveTo>
                <a:lnTo>
                  <a:pt x="13125301" y="0"/>
                </a:lnTo>
                <a:lnTo>
                  <a:pt x="13125301" y="7272324"/>
                </a:lnTo>
                <a:lnTo>
                  <a:pt x="0" y="7272324"/>
                </a:lnTo>
                <a:lnTo>
                  <a:pt x="0" y="0"/>
                </a:lnTo>
                <a:close/>
              </a:path>
            </a:pathLst>
          </a:custGeom>
          <a:blipFill>
            <a:blip r:embed="rId2"/>
            <a:stretch>
              <a:fillRect l="-12703" r="-12703"/>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DimDate(DAX)</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390457" y="2272043"/>
            <a:ext cx="12576015" cy="7774264"/>
          </a:xfrm>
          <a:custGeom>
            <a:avLst/>
            <a:gdLst/>
            <a:ahLst/>
            <a:cxnLst/>
            <a:rect l="l" t="t" r="r" b="b"/>
            <a:pathLst>
              <a:path w="12576015" h="7774264">
                <a:moveTo>
                  <a:pt x="0" y="0"/>
                </a:moveTo>
                <a:lnTo>
                  <a:pt x="12576015" y="0"/>
                </a:lnTo>
                <a:lnTo>
                  <a:pt x="12576015" y="7774264"/>
                </a:lnTo>
                <a:lnTo>
                  <a:pt x="0" y="7774264"/>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DimTime(DAX)</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040085" y="2379423"/>
            <a:ext cx="14888295" cy="7652564"/>
          </a:xfrm>
          <a:custGeom>
            <a:avLst/>
            <a:gdLst/>
            <a:ahLst/>
            <a:cxnLst/>
            <a:rect l="l" t="t" r="r" b="b"/>
            <a:pathLst>
              <a:path w="14888295" h="7652564">
                <a:moveTo>
                  <a:pt x="0" y="0"/>
                </a:moveTo>
                <a:lnTo>
                  <a:pt x="14888294" y="0"/>
                </a:lnTo>
                <a:lnTo>
                  <a:pt x="14888294" y="7652564"/>
                </a:lnTo>
                <a:lnTo>
                  <a:pt x="0" y="7652564"/>
                </a:lnTo>
                <a:lnTo>
                  <a:pt x="0" y="0"/>
                </a:lnTo>
                <a:close/>
              </a:path>
            </a:pathLst>
          </a:custGeom>
          <a:blipFill>
            <a:blip r:embed="rId2"/>
            <a:stretch>
              <a:fillRect b="-43615"/>
            </a:stretch>
          </a:blipFill>
        </p:spPr>
      </p:sp>
      <p:sp>
        <p:nvSpPr>
          <p:cNvPr id="9" name="Freeform 9"/>
          <p:cNvSpPr/>
          <p:nvPr/>
        </p:nvSpPr>
        <p:spPr>
          <a:xfrm>
            <a:off x="3803327" y="4374374"/>
            <a:ext cx="10681347" cy="1538252"/>
          </a:xfrm>
          <a:custGeom>
            <a:avLst/>
            <a:gdLst/>
            <a:ahLst/>
            <a:cxnLst/>
            <a:rect l="l" t="t" r="r" b="b"/>
            <a:pathLst>
              <a:path w="10681347" h="1538252">
                <a:moveTo>
                  <a:pt x="0" y="0"/>
                </a:moveTo>
                <a:lnTo>
                  <a:pt x="10681346" y="0"/>
                </a:lnTo>
                <a:lnTo>
                  <a:pt x="10681346" y="1538252"/>
                </a:lnTo>
                <a:lnTo>
                  <a:pt x="0" y="1538252"/>
                </a:lnTo>
                <a:lnTo>
                  <a:pt x="0" y="0"/>
                </a:lnTo>
                <a:close/>
              </a:path>
            </a:pathLst>
          </a:custGeom>
          <a:blipFill>
            <a:blip r:embed="rId3"/>
            <a:stretch>
              <a:fillRect/>
            </a:stretch>
          </a:blipFill>
        </p:spPr>
      </p:sp>
      <p:sp>
        <p:nvSpPr>
          <p:cNvPr id="10" name="TextBox 10"/>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ATimeKey(DAX)</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65975" y="3974015"/>
            <a:ext cx="16241383" cy="2338969"/>
          </a:xfrm>
          <a:custGeom>
            <a:avLst/>
            <a:gdLst/>
            <a:ahLst/>
            <a:cxnLst/>
            <a:rect l="l" t="t" r="r" b="b"/>
            <a:pathLst>
              <a:path w="16241383" h="2338969">
                <a:moveTo>
                  <a:pt x="0" y="0"/>
                </a:moveTo>
                <a:lnTo>
                  <a:pt x="16241382" y="0"/>
                </a:lnTo>
                <a:lnTo>
                  <a:pt x="16241382" y="2338970"/>
                </a:lnTo>
                <a:lnTo>
                  <a:pt x="0" y="2338970"/>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06</a:t>
            </a:r>
          </a:p>
        </p:txBody>
      </p:sp>
      <p:sp>
        <p:nvSpPr>
          <p:cNvPr id="10" name="TextBox 10"/>
          <p:cNvSpPr txBox="1"/>
          <p:nvPr/>
        </p:nvSpPr>
        <p:spPr>
          <a:xfrm>
            <a:off x="9144000" y="942053"/>
            <a:ext cx="2990999" cy="457836"/>
          </a:xfrm>
          <a:prstGeom prst="rect">
            <a:avLst/>
          </a:prstGeom>
        </p:spPr>
        <p:txBody>
          <a:bodyPr lIns="0" tIns="0" rIns="0" bIns="0" rtlCol="0" anchor="t">
            <a:spAutoFit/>
          </a:bodyPr>
          <a:lstStyle/>
          <a:p>
            <a:pPr algn="ctr">
              <a:lnSpc>
                <a:spcPts val="3639"/>
              </a:lnSpc>
              <a:spcBef>
                <a:spcPct val="0"/>
              </a:spcBef>
            </a:pPr>
            <a:r>
              <a:rPr lang="en-US" sz="2599" b="1" i="1">
                <a:solidFill>
                  <a:srgbClr val="FFFFFF"/>
                </a:solidFill>
                <a:latin typeface="Arimo Bold Italics"/>
                <a:ea typeface="Arimo Bold Italics"/>
                <a:cs typeface="Arimo Bold Italics"/>
                <a:sym typeface="Arimo Bold Italics"/>
              </a:rPr>
              <a:t>For arrivalTimeKey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23825"/>
              <a:ext cx="2644579" cy="583583"/>
            </a:xfrm>
            <a:prstGeom prst="rect">
              <a:avLst/>
            </a:prstGeom>
          </p:spPr>
          <p:txBody>
            <a:bodyPr lIns="50800" tIns="50800" rIns="50800" bIns="50800" rtlCol="0" anchor="ctr"/>
            <a:lstStyle/>
            <a:p>
              <a:pPr algn="ctr">
                <a:lnSpc>
                  <a:spcPts val="7140"/>
                </a:lnSpc>
              </a:pPr>
              <a:r>
                <a:rPr lang="en-US" sz="5100" b="1">
                  <a:solidFill>
                    <a:srgbClr val="000000"/>
                  </a:solidFill>
                  <a:latin typeface="Arimo Bold"/>
                  <a:ea typeface="Arimo Bold"/>
                  <a:cs typeface="Arimo Bold"/>
                  <a:sym typeface="Arimo Bold"/>
                </a:rPr>
                <a:t>deptTimeKey(DAX)</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65975" y="3974015"/>
            <a:ext cx="16241383" cy="2338969"/>
          </a:xfrm>
          <a:custGeom>
            <a:avLst/>
            <a:gdLst/>
            <a:ahLst/>
            <a:cxnLst/>
            <a:rect l="l" t="t" r="r" b="b"/>
            <a:pathLst>
              <a:path w="16241383" h="2338969">
                <a:moveTo>
                  <a:pt x="0" y="0"/>
                </a:moveTo>
                <a:lnTo>
                  <a:pt x="16241382" y="0"/>
                </a:lnTo>
                <a:lnTo>
                  <a:pt x="16241382" y="2338970"/>
                </a:lnTo>
                <a:lnTo>
                  <a:pt x="0" y="2338970"/>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23825"/>
              <a:ext cx="2644579" cy="583583"/>
            </a:xfrm>
            <a:prstGeom prst="rect">
              <a:avLst/>
            </a:prstGeom>
          </p:spPr>
          <p:txBody>
            <a:bodyPr lIns="50800" tIns="50800" rIns="50800" bIns="50800" rtlCol="0" anchor="ctr"/>
            <a:lstStyle/>
            <a:p>
              <a:pPr algn="ctr">
                <a:lnSpc>
                  <a:spcPts val="7140"/>
                </a:lnSpc>
              </a:pPr>
              <a:r>
                <a:rPr lang="en-US" sz="5100" b="1">
                  <a:solidFill>
                    <a:srgbClr val="000000"/>
                  </a:solidFill>
                  <a:latin typeface="Arimo Bold"/>
                  <a:ea typeface="Arimo Bold"/>
                  <a:cs typeface="Arimo Bold"/>
                  <a:sym typeface="Arimo Bold"/>
                </a:rPr>
                <a:t>All DAX Measures</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2238140"/>
            <a:ext cx="5520955" cy="7730996"/>
          </a:xfrm>
          <a:custGeom>
            <a:avLst/>
            <a:gdLst/>
            <a:ahLst/>
            <a:cxnLst/>
            <a:rect l="l" t="t" r="r" b="b"/>
            <a:pathLst>
              <a:path w="5520955" h="7730996">
                <a:moveTo>
                  <a:pt x="0" y="0"/>
                </a:moveTo>
                <a:lnTo>
                  <a:pt x="5520955" y="0"/>
                </a:lnTo>
                <a:lnTo>
                  <a:pt x="5520955" y="7730996"/>
                </a:lnTo>
                <a:lnTo>
                  <a:pt x="0" y="7730996"/>
                </a:lnTo>
                <a:lnTo>
                  <a:pt x="0" y="0"/>
                </a:lnTo>
                <a:close/>
              </a:path>
            </a:pathLst>
          </a:custGeom>
          <a:blipFill>
            <a:blip r:embed="rId2"/>
            <a:stretch>
              <a:fillRect l="-4258" r="-25842"/>
            </a:stretch>
          </a:blipFill>
        </p:spPr>
      </p:sp>
      <p:sp>
        <p:nvSpPr>
          <p:cNvPr id="9" name="Freeform 9"/>
          <p:cNvSpPr/>
          <p:nvPr/>
        </p:nvSpPr>
        <p:spPr>
          <a:xfrm>
            <a:off x="7634308" y="2238140"/>
            <a:ext cx="4541074" cy="7730996"/>
          </a:xfrm>
          <a:custGeom>
            <a:avLst/>
            <a:gdLst/>
            <a:ahLst/>
            <a:cxnLst/>
            <a:rect l="l" t="t" r="r" b="b"/>
            <a:pathLst>
              <a:path w="4541074" h="7730996">
                <a:moveTo>
                  <a:pt x="0" y="0"/>
                </a:moveTo>
                <a:lnTo>
                  <a:pt x="4541074" y="0"/>
                </a:lnTo>
                <a:lnTo>
                  <a:pt x="4541074" y="7730996"/>
                </a:lnTo>
                <a:lnTo>
                  <a:pt x="0" y="7730996"/>
                </a:lnTo>
                <a:lnTo>
                  <a:pt x="0" y="0"/>
                </a:lnTo>
                <a:close/>
              </a:path>
            </a:pathLst>
          </a:custGeom>
          <a:blipFill>
            <a:blip r:embed="rId3"/>
            <a:stretch>
              <a:fillRect l="-3192" r="-1351"/>
            </a:stretch>
          </a:blipFill>
        </p:spPr>
      </p:sp>
      <p:sp>
        <p:nvSpPr>
          <p:cNvPr id="10" name="Freeform 10"/>
          <p:cNvSpPr/>
          <p:nvPr/>
        </p:nvSpPr>
        <p:spPr>
          <a:xfrm>
            <a:off x="13260036" y="2238140"/>
            <a:ext cx="3999264" cy="7730996"/>
          </a:xfrm>
          <a:custGeom>
            <a:avLst/>
            <a:gdLst/>
            <a:ahLst/>
            <a:cxnLst/>
            <a:rect l="l" t="t" r="r" b="b"/>
            <a:pathLst>
              <a:path w="3999264" h="7730996">
                <a:moveTo>
                  <a:pt x="0" y="0"/>
                </a:moveTo>
                <a:lnTo>
                  <a:pt x="3999264" y="0"/>
                </a:lnTo>
                <a:lnTo>
                  <a:pt x="3999264" y="7730996"/>
                </a:lnTo>
                <a:lnTo>
                  <a:pt x="0" y="7730996"/>
                </a:lnTo>
                <a:lnTo>
                  <a:pt x="0" y="0"/>
                </a:lnTo>
                <a:close/>
              </a:path>
            </a:pathLst>
          </a:custGeom>
          <a:blipFill>
            <a:blip r:embed="rId4"/>
            <a:stretch>
              <a:fillRect l="-1324"/>
            </a:stretch>
          </a:blipFill>
        </p:spPr>
      </p:sp>
      <p:sp>
        <p:nvSpPr>
          <p:cNvPr id="11" name="TextBox 11"/>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23825"/>
              <a:ext cx="2644579" cy="583583"/>
            </a:xfrm>
            <a:prstGeom prst="rect">
              <a:avLst/>
            </a:prstGeom>
          </p:spPr>
          <p:txBody>
            <a:bodyPr lIns="50800" tIns="50800" rIns="50800" bIns="50800" rtlCol="0" anchor="ctr"/>
            <a:lstStyle/>
            <a:p>
              <a:pPr algn="ctr">
                <a:lnSpc>
                  <a:spcPts val="7140"/>
                </a:lnSpc>
              </a:pPr>
              <a:r>
                <a:rPr lang="en-US" sz="5100" b="1">
                  <a:solidFill>
                    <a:srgbClr val="000000"/>
                  </a:solidFill>
                  <a:latin typeface="Arimo Bold"/>
                  <a:ea typeface="Arimo Bold"/>
                  <a:cs typeface="Arimo Bold"/>
                  <a:sym typeface="Arimo Bold"/>
                </a:rPr>
                <a:t>Data Schema Model</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646306" y="2519883"/>
            <a:ext cx="11826553" cy="7694384"/>
          </a:xfrm>
          <a:custGeom>
            <a:avLst/>
            <a:gdLst/>
            <a:ahLst/>
            <a:cxnLst/>
            <a:rect l="l" t="t" r="r" b="b"/>
            <a:pathLst>
              <a:path w="11826553" h="7694384">
                <a:moveTo>
                  <a:pt x="0" y="0"/>
                </a:moveTo>
                <a:lnTo>
                  <a:pt x="11826553" y="0"/>
                </a:lnTo>
                <a:lnTo>
                  <a:pt x="11826553" y="7694384"/>
                </a:lnTo>
                <a:lnTo>
                  <a:pt x="0" y="7694384"/>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669861" y="2665926"/>
            <a:ext cx="7091803" cy="6645884"/>
          </a:xfrm>
          <a:prstGeom prst="rect">
            <a:avLst/>
          </a:prstGeom>
        </p:spPr>
      </p:pic>
      <p:sp>
        <p:nvSpPr>
          <p:cNvPr id="3" name="Freeform 3"/>
          <p:cNvSpPr/>
          <p:nvPr/>
        </p:nvSpPr>
        <p:spPr>
          <a:xfrm>
            <a:off x="10832732" y="3545283"/>
            <a:ext cx="2095134" cy="591875"/>
          </a:xfrm>
          <a:custGeom>
            <a:avLst/>
            <a:gdLst/>
            <a:ahLst/>
            <a:cxnLst/>
            <a:rect l="l" t="t" r="r" b="b"/>
            <a:pathLst>
              <a:path w="2095134" h="591875">
                <a:moveTo>
                  <a:pt x="0" y="0"/>
                </a:moveTo>
                <a:lnTo>
                  <a:pt x="2095134" y="0"/>
                </a:lnTo>
                <a:lnTo>
                  <a:pt x="2095134" y="591876"/>
                </a:lnTo>
                <a:lnTo>
                  <a:pt x="0" y="591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31806">
            <a:off x="11339562" y="7370331"/>
            <a:ext cx="2095134" cy="591875"/>
          </a:xfrm>
          <a:custGeom>
            <a:avLst/>
            <a:gdLst/>
            <a:ahLst/>
            <a:cxnLst/>
            <a:rect l="l" t="t" r="r" b="b"/>
            <a:pathLst>
              <a:path w="2095134" h="591875">
                <a:moveTo>
                  <a:pt x="0" y="0"/>
                </a:moveTo>
                <a:lnTo>
                  <a:pt x="2095135" y="0"/>
                </a:lnTo>
                <a:lnTo>
                  <a:pt x="2095135" y="591875"/>
                </a:lnTo>
                <a:lnTo>
                  <a:pt x="0" y="591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6868805" y="8859540"/>
            <a:ext cx="2095134" cy="591875"/>
          </a:xfrm>
          <a:custGeom>
            <a:avLst/>
            <a:gdLst/>
            <a:ahLst/>
            <a:cxnLst/>
            <a:rect l="l" t="t" r="r" b="b"/>
            <a:pathLst>
              <a:path w="2095134" h="591875">
                <a:moveTo>
                  <a:pt x="2095135" y="0"/>
                </a:moveTo>
                <a:lnTo>
                  <a:pt x="0" y="0"/>
                </a:lnTo>
                <a:lnTo>
                  <a:pt x="0" y="591875"/>
                </a:lnTo>
                <a:lnTo>
                  <a:pt x="2095135" y="591875"/>
                </a:lnTo>
                <a:lnTo>
                  <a:pt x="209513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3585442" y="6477502"/>
            <a:ext cx="2095134" cy="591875"/>
          </a:xfrm>
          <a:custGeom>
            <a:avLst/>
            <a:gdLst/>
            <a:ahLst/>
            <a:cxnLst/>
            <a:rect l="l" t="t" r="r" b="b"/>
            <a:pathLst>
              <a:path w="2095134" h="591875">
                <a:moveTo>
                  <a:pt x="2095134" y="0"/>
                </a:moveTo>
                <a:lnTo>
                  <a:pt x="0" y="0"/>
                </a:lnTo>
                <a:lnTo>
                  <a:pt x="0" y="591876"/>
                </a:lnTo>
                <a:lnTo>
                  <a:pt x="2095134" y="591876"/>
                </a:lnTo>
                <a:lnTo>
                  <a:pt x="209513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85662" flipH="1">
            <a:off x="5049941" y="3708809"/>
            <a:ext cx="2095134" cy="591875"/>
          </a:xfrm>
          <a:custGeom>
            <a:avLst/>
            <a:gdLst/>
            <a:ahLst/>
            <a:cxnLst/>
            <a:rect l="l" t="t" r="r" b="b"/>
            <a:pathLst>
              <a:path w="2095134" h="591875">
                <a:moveTo>
                  <a:pt x="2095134" y="0"/>
                </a:moveTo>
                <a:lnTo>
                  <a:pt x="0" y="0"/>
                </a:lnTo>
                <a:lnTo>
                  <a:pt x="0" y="591876"/>
                </a:lnTo>
                <a:lnTo>
                  <a:pt x="2095134" y="591876"/>
                </a:lnTo>
                <a:lnTo>
                  <a:pt x="209513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537459" y="-1299795"/>
            <a:ext cx="2891099" cy="5555874"/>
          </a:xfrm>
          <a:custGeom>
            <a:avLst/>
            <a:gdLst/>
            <a:ahLst/>
            <a:cxnLst/>
            <a:rect l="l" t="t" r="r" b="b"/>
            <a:pathLst>
              <a:path w="2891099" h="5555874">
                <a:moveTo>
                  <a:pt x="0" y="0"/>
                </a:moveTo>
                <a:lnTo>
                  <a:pt x="2891098" y="0"/>
                </a:lnTo>
                <a:lnTo>
                  <a:pt x="2891098" y="5555873"/>
                </a:lnTo>
                <a:lnTo>
                  <a:pt x="0" y="5555873"/>
                </a:lnTo>
                <a:lnTo>
                  <a:pt x="0" y="0"/>
                </a:lnTo>
                <a:close/>
              </a:path>
            </a:pathLst>
          </a:custGeom>
          <a:blipFill>
            <a:blip r:embed="rId5"/>
            <a:stretch>
              <a:fillRect/>
            </a:stretch>
          </a:blipFill>
        </p:spPr>
      </p:sp>
      <p:sp>
        <p:nvSpPr>
          <p:cNvPr id="9" name="Freeform 9"/>
          <p:cNvSpPr/>
          <p:nvPr/>
        </p:nvSpPr>
        <p:spPr>
          <a:xfrm flipH="1">
            <a:off x="-1140557" y="-819359"/>
            <a:ext cx="2891099" cy="5555874"/>
          </a:xfrm>
          <a:custGeom>
            <a:avLst/>
            <a:gdLst/>
            <a:ahLst/>
            <a:cxnLst/>
            <a:rect l="l" t="t" r="r" b="b"/>
            <a:pathLst>
              <a:path w="2891099" h="5555874">
                <a:moveTo>
                  <a:pt x="2891098" y="0"/>
                </a:moveTo>
                <a:lnTo>
                  <a:pt x="0" y="0"/>
                </a:lnTo>
                <a:lnTo>
                  <a:pt x="0" y="5555874"/>
                </a:lnTo>
                <a:lnTo>
                  <a:pt x="2891098" y="5555874"/>
                </a:lnTo>
                <a:lnTo>
                  <a:pt x="2891098" y="0"/>
                </a:lnTo>
                <a:close/>
              </a:path>
            </a:pathLst>
          </a:custGeom>
          <a:blipFill>
            <a:blip r:embed="rId5"/>
            <a:stretch>
              <a:fillRect/>
            </a:stretch>
          </a:blipFill>
        </p:spPr>
      </p:sp>
      <p:sp>
        <p:nvSpPr>
          <p:cNvPr id="10" name="TextBox 10"/>
          <p:cNvSpPr txBox="1"/>
          <p:nvPr/>
        </p:nvSpPr>
        <p:spPr>
          <a:xfrm>
            <a:off x="1750541" y="962637"/>
            <a:ext cx="14786917" cy="1135783"/>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PROJECT DASHBOARDS</a:t>
            </a:r>
          </a:p>
        </p:txBody>
      </p:sp>
      <p:sp>
        <p:nvSpPr>
          <p:cNvPr id="11" name="TextBox 11"/>
          <p:cNvSpPr txBox="1"/>
          <p:nvPr/>
        </p:nvSpPr>
        <p:spPr>
          <a:xfrm>
            <a:off x="13180111" y="2971934"/>
            <a:ext cx="4079189" cy="781050"/>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Arimo Bold"/>
                <a:ea typeface="Arimo Bold"/>
                <a:cs typeface="Arimo Bold"/>
                <a:sym typeface="Arimo Bold"/>
              </a:rPr>
              <a:t>Airports</a:t>
            </a:r>
          </a:p>
        </p:txBody>
      </p:sp>
      <p:sp>
        <p:nvSpPr>
          <p:cNvPr id="12" name="TextBox 12"/>
          <p:cNvSpPr txBox="1"/>
          <p:nvPr/>
        </p:nvSpPr>
        <p:spPr>
          <a:xfrm>
            <a:off x="13180111" y="6668665"/>
            <a:ext cx="4079189" cy="781050"/>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Arimo Bold"/>
                <a:ea typeface="Arimo Bold"/>
                <a:cs typeface="Arimo Bold"/>
                <a:sym typeface="Arimo Bold"/>
              </a:rPr>
              <a:t>Delay</a:t>
            </a:r>
          </a:p>
        </p:txBody>
      </p:sp>
      <p:sp>
        <p:nvSpPr>
          <p:cNvPr id="13" name="TextBox 13"/>
          <p:cNvSpPr txBox="1"/>
          <p:nvPr/>
        </p:nvSpPr>
        <p:spPr>
          <a:xfrm>
            <a:off x="4829211" y="8224539"/>
            <a:ext cx="4079189" cy="781050"/>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Arimo Bold"/>
                <a:ea typeface="Arimo Bold"/>
                <a:cs typeface="Arimo Bold"/>
                <a:sym typeface="Arimo Bold"/>
              </a:rPr>
              <a:t>Flights</a:t>
            </a:r>
          </a:p>
        </p:txBody>
      </p:sp>
      <p:sp>
        <p:nvSpPr>
          <p:cNvPr id="14" name="TextBox 14"/>
          <p:cNvSpPr txBox="1"/>
          <p:nvPr/>
        </p:nvSpPr>
        <p:spPr>
          <a:xfrm>
            <a:off x="553821" y="5745395"/>
            <a:ext cx="4079189" cy="781050"/>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Arimo Bold"/>
                <a:ea typeface="Arimo Bold"/>
                <a:cs typeface="Arimo Bold"/>
                <a:sym typeface="Arimo Bold"/>
              </a:rPr>
              <a:t>OverviewPage</a:t>
            </a:r>
          </a:p>
        </p:txBody>
      </p:sp>
      <p:sp>
        <p:nvSpPr>
          <p:cNvPr id="15" name="TextBox 15"/>
          <p:cNvSpPr txBox="1"/>
          <p:nvPr/>
        </p:nvSpPr>
        <p:spPr>
          <a:xfrm>
            <a:off x="1750541" y="3502159"/>
            <a:ext cx="4079189" cy="781050"/>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Arimo Bold"/>
                <a:ea typeface="Arimo Bold"/>
                <a:cs typeface="Arimo Bold"/>
                <a:sym typeface="Arimo Bold"/>
              </a:rPr>
              <a:t>Homepage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Homepage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581349" y="2439158"/>
            <a:ext cx="13125301" cy="7272324"/>
          </a:xfrm>
          <a:custGeom>
            <a:avLst/>
            <a:gdLst/>
            <a:ahLst/>
            <a:cxnLst/>
            <a:rect l="l" t="t" r="r" b="b"/>
            <a:pathLst>
              <a:path w="13125301" h="7272324">
                <a:moveTo>
                  <a:pt x="0" y="0"/>
                </a:moveTo>
                <a:lnTo>
                  <a:pt x="13125302" y="0"/>
                </a:lnTo>
                <a:lnTo>
                  <a:pt x="13125302" y="7272324"/>
                </a:lnTo>
                <a:lnTo>
                  <a:pt x="0" y="7272324"/>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Overview Page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581349" y="2372199"/>
            <a:ext cx="13125301" cy="7203964"/>
          </a:xfrm>
          <a:custGeom>
            <a:avLst/>
            <a:gdLst/>
            <a:ahLst/>
            <a:cxnLst/>
            <a:rect l="l" t="t" r="r" b="b"/>
            <a:pathLst>
              <a:path w="13125301" h="7203964">
                <a:moveTo>
                  <a:pt x="0" y="0"/>
                </a:moveTo>
                <a:lnTo>
                  <a:pt x="13125302" y="0"/>
                </a:lnTo>
                <a:lnTo>
                  <a:pt x="13125302" y="7203965"/>
                </a:lnTo>
                <a:lnTo>
                  <a:pt x="0" y="7203965"/>
                </a:lnTo>
                <a:lnTo>
                  <a:pt x="0" y="0"/>
                </a:lnTo>
                <a:close/>
              </a:path>
            </a:pathLst>
          </a:custGeom>
          <a:blipFill>
            <a:blip r:embed="rId2"/>
            <a:stretch>
              <a:fillRect b="-704"/>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8788436" y="-316726"/>
            <a:ext cx="7886994" cy="10920453"/>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3467875"/>
            <a:ext cx="2882835" cy="2353442"/>
          </a:xfrm>
          <a:custGeom>
            <a:avLst/>
            <a:gdLst/>
            <a:ahLst/>
            <a:cxnLst/>
            <a:rect l="l" t="t" r="r" b="b"/>
            <a:pathLst>
              <a:path w="2882835" h="2353442">
                <a:moveTo>
                  <a:pt x="0" y="0"/>
                </a:moveTo>
                <a:lnTo>
                  <a:pt x="2882835" y="0"/>
                </a:lnTo>
                <a:lnTo>
                  <a:pt x="2882835" y="2353441"/>
                </a:lnTo>
                <a:lnTo>
                  <a:pt x="0" y="2353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663605" y="1952689"/>
            <a:ext cx="8104791" cy="6082895"/>
          </a:xfrm>
          <a:prstGeom prst="rect">
            <a:avLst/>
          </a:prstGeom>
        </p:spPr>
        <p:txBody>
          <a:bodyPr lIns="0" tIns="0" rIns="0" bIns="0" rtlCol="0" anchor="t">
            <a:spAutoFit/>
          </a:bodyPr>
          <a:lstStyle/>
          <a:p>
            <a:pPr marL="783987" lvl="1" indent="-391994" algn="l">
              <a:lnSpc>
                <a:spcPts val="6935"/>
              </a:lnSpc>
              <a:buFont typeface="Arial"/>
              <a:buChar char="•"/>
            </a:pPr>
            <a:r>
              <a:rPr lang="en-US" sz="3631" b="1" spc="363">
                <a:solidFill>
                  <a:srgbClr val="004C4C"/>
                </a:solidFill>
                <a:latin typeface="Arimo Bold"/>
                <a:ea typeface="Arimo Bold"/>
                <a:cs typeface="Arimo Bold"/>
                <a:sym typeface="Arimo Bold"/>
              </a:rPr>
              <a:t>Introduction</a:t>
            </a:r>
          </a:p>
          <a:p>
            <a:pPr marL="783987" lvl="1" indent="-391994" algn="l">
              <a:lnSpc>
                <a:spcPts val="6935"/>
              </a:lnSpc>
              <a:buFont typeface="Arial"/>
              <a:buChar char="•"/>
            </a:pPr>
            <a:r>
              <a:rPr lang="en-US" sz="3631" b="1" spc="363">
                <a:solidFill>
                  <a:srgbClr val="004C4C"/>
                </a:solidFill>
                <a:latin typeface="Arimo Bold"/>
                <a:ea typeface="Arimo Bold"/>
                <a:cs typeface="Arimo Bold"/>
                <a:sym typeface="Arimo Bold"/>
              </a:rPr>
              <a:t>Data Sources and Tools</a:t>
            </a:r>
          </a:p>
          <a:p>
            <a:pPr marL="783987" lvl="1" indent="-391994" algn="l">
              <a:lnSpc>
                <a:spcPts val="6935"/>
              </a:lnSpc>
              <a:buFont typeface="Arial"/>
              <a:buChar char="•"/>
            </a:pPr>
            <a:r>
              <a:rPr lang="en-US" sz="3631" b="1" spc="363">
                <a:solidFill>
                  <a:srgbClr val="004C4C"/>
                </a:solidFill>
                <a:latin typeface="Arimo Bold"/>
                <a:ea typeface="Arimo Bold"/>
                <a:cs typeface="Arimo Bold"/>
                <a:sym typeface="Arimo Bold"/>
              </a:rPr>
              <a:t>Data Processing and Cleaning</a:t>
            </a:r>
          </a:p>
          <a:p>
            <a:pPr marL="783987" lvl="1" indent="-391994" algn="l">
              <a:lnSpc>
                <a:spcPts val="6935"/>
              </a:lnSpc>
              <a:buFont typeface="Arial"/>
              <a:buChar char="•"/>
            </a:pPr>
            <a:r>
              <a:rPr lang="en-US" sz="3631" b="1" spc="363">
                <a:solidFill>
                  <a:srgbClr val="004C4C"/>
                </a:solidFill>
                <a:latin typeface="Arimo Bold"/>
                <a:ea typeface="Arimo Bold"/>
                <a:cs typeface="Arimo Bold"/>
                <a:sym typeface="Arimo Bold"/>
              </a:rPr>
              <a:t>Dashboard Design and Insights</a:t>
            </a:r>
          </a:p>
          <a:p>
            <a:pPr marL="783987" lvl="1" indent="-391994" algn="l">
              <a:lnSpc>
                <a:spcPts val="6935"/>
              </a:lnSpc>
              <a:buFont typeface="Arial"/>
              <a:buChar char="•"/>
            </a:pPr>
            <a:r>
              <a:rPr lang="en-US" sz="3631" b="1" spc="363">
                <a:solidFill>
                  <a:srgbClr val="004C4C"/>
                </a:solidFill>
                <a:latin typeface="Arimo Bold"/>
                <a:ea typeface="Arimo Bold"/>
                <a:cs typeface="Arimo Bold"/>
                <a:sym typeface="Arimo Bold"/>
              </a:rPr>
              <a:t>Q&amp;A</a:t>
            </a:r>
          </a:p>
        </p:txBody>
      </p:sp>
      <p:sp>
        <p:nvSpPr>
          <p:cNvPr id="8" name="TextBox 8"/>
          <p:cNvSpPr txBox="1"/>
          <p:nvPr/>
        </p:nvSpPr>
        <p:spPr>
          <a:xfrm>
            <a:off x="3345521" y="3915681"/>
            <a:ext cx="5442915" cy="1905635"/>
          </a:xfrm>
          <a:prstGeom prst="rect">
            <a:avLst/>
          </a:prstGeom>
        </p:spPr>
        <p:txBody>
          <a:bodyPr lIns="0" tIns="0" rIns="0" bIns="0" rtlCol="0" anchor="t">
            <a:spAutoFit/>
          </a:bodyPr>
          <a:lstStyle/>
          <a:p>
            <a:pPr algn="l">
              <a:lnSpc>
                <a:spcPts val="7419"/>
              </a:lnSpc>
            </a:pPr>
            <a:r>
              <a:rPr lang="en-US" sz="6999" spc="699">
                <a:solidFill>
                  <a:srgbClr val="FFFFFF"/>
                </a:solidFill>
                <a:latin typeface="League Spartan"/>
                <a:ea typeface="League Spartan"/>
                <a:cs typeface="League Spartan"/>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Flights Page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581349" y="2285509"/>
            <a:ext cx="13125301" cy="7278576"/>
          </a:xfrm>
          <a:custGeom>
            <a:avLst/>
            <a:gdLst/>
            <a:ahLst/>
            <a:cxnLst/>
            <a:rect l="l" t="t" r="r" b="b"/>
            <a:pathLst>
              <a:path w="13125301" h="7278576">
                <a:moveTo>
                  <a:pt x="0" y="0"/>
                </a:moveTo>
                <a:lnTo>
                  <a:pt x="13125302" y="0"/>
                </a:lnTo>
                <a:lnTo>
                  <a:pt x="13125302" y="7278577"/>
                </a:lnTo>
                <a:lnTo>
                  <a:pt x="0" y="7278577"/>
                </a:lnTo>
                <a:lnTo>
                  <a:pt x="0" y="0"/>
                </a:lnTo>
                <a:close/>
              </a:path>
            </a:pathLst>
          </a:custGeom>
          <a:blipFill>
            <a:blip r:embed="rId2"/>
            <a:stretch>
              <a:fillRect/>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Delay Page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928110" y="2285509"/>
            <a:ext cx="13125301" cy="7278576"/>
          </a:xfrm>
          <a:custGeom>
            <a:avLst/>
            <a:gdLst/>
            <a:ahLst/>
            <a:cxnLst/>
            <a:rect l="l" t="t" r="r" b="b"/>
            <a:pathLst>
              <a:path w="13125301" h="7278576">
                <a:moveTo>
                  <a:pt x="0" y="0"/>
                </a:moveTo>
                <a:lnTo>
                  <a:pt x="13125301" y="0"/>
                </a:lnTo>
                <a:lnTo>
                  <a:pt x="13125301" y="7278577"/>
                </a:lnTo>
                <a:lnTo>
                  <a:pt x="0" y="7278577"/>
                </a:lnTo>
                <a:lnTo>
                  <a:pt x="0" y="0"/>
                </a:lnTo>
                <a:close/>
              </a:path>
            </a:pathLst>
          </a:custGeom>
          <a:blipFill>
            <a:blip r:embed="rId2"/>
            <a:stretch>
              <a:fillRect t="-163" b="-163"/>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34470" y="547414"/>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Airport Page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928110" y="2285509"/>
            <a:ext cx="13125301" cy="7278576"/>
          </a:xfrm>
          <a:custGeom>
            <a:avLst/>
            <a:gdLst/>
            <a:ahLst/>
            <a:cxnLst/>
            <a:rect l="l" t="t" r="r" b="b"/>
            <a:pathLst>
              <a:path w="13125301" h="7278576">
                <a:moveTo>
                  <a:pt x="0" y="0"/>
                </a:moveTo>
                <a:lnTo>
                  <a:pt x="13125301" y="0"/>
                </a:lnTo>
                <a:lnTo>
                  <a:pt x="13125301" y="7278577"/>
                </a:lnTo>
                <a:lnTo>
                  <a:pt x="0" y="7278577"/>
                </a:lnTo>
                <a:lnTo>
                  <a:pt x="0" y="0"/>
                </a:lnTo>
                <a:close/>
              </a:path>
            </a:pathLst>
          </a:custGeom>
          <a:blipFill>
            <a:blip r:embed="rId2"/>
            <a:stretch>
              <a:fillRect t="-163" b="-163"/>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750541" y="1465223"/>
            <a:ext cx="14786917" cy="1135783"/>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TOOLTIP</a:t>
            </a: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5" name="Freeform 5"/>
          <p:cNvSpPr/>
          <p:nvPr/>
        </p:nvSpPr>
        <p:spPr>
          <a:xfrm>
            <a:off x="4130422" y="3727675"/>
            <a:ext cx="10231474" cy="5686417"/>
          </a:xfrm>
          <a:custGeom>
            <a:avLst/>
            <a:gdLst/>
            <a:ahLst/>
            <a:cxnLst/>
            <a:rect l="l" t="t" r="r" b="b"/>
            <a:pathLst>
              <a:path w="10231474" h="5686417">
                <a:moveTo>
                  <a:pt x="0" y="0"/>
                </a:moveTo>
                <a:lnTo>
                  <a:pt x="10231474" y="0"/>
                </a:lnTo>
                <a:lnTo>
                  <a:pt x="10231474" y="5686416"/>
                </a:lnTo>
                <a:lnTo>
                  <a:pt x="0" y="5686416"/>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875271" y="861116"/>
            <a:ext cx="16537459" cy="1642262"/>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MAP</a:t>
            </a:r>
          </a:p>
          <a:p>
            <a:pPr algn="ctr">
              <a:lnSpc>
                <a:spcPts val="4309"/>
              </a:lnSpc>
            </a:pPr>
            <a:r>
              <a:rPr lang="en-US" sz="4065" spc="406">
                <a:solidFill>
                  <a:srgbClr val="FFFFFF"/>
                </a:solidFill>
                <a:latin typeface="League Spartan"/>
                <a:ea typeface="League Spartan"/>
                <a:cs typeface="League Spartan"/>
                <a:sym typeface="League Spartan"/>
              </a:rPr>
              <a:t>(FORVISUALIZING TOOLTIP)</a:t>
            </a: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5" name="Freeform 5"/>
          <p:cNvSpPr/>
          <p:nvPr/>
        </p:nvSpPr>
        <p:spPr>
          <a:xfrm>
            <a:off x="4028263" y="3380914"/>
            <a:ext cx="10231474" cy="5686417"/>
          </a:xfrm>
          <a:custGeom>
            <a:avLst/>
            <a:gdLst/>
            <a:ahLst/>
            <a:cxnLst/>
            <a:rect l="l" t="t" r="r" b="b"/>
            <a:pathLst>
              <a:path w="10231474" h="5686417">
                <a:moveTo>
                  <a:pt x="0" y="0"/>
                </a:moveTo>
                <a:lnTo>
                  <a:pt x="10231474" y="0"/>
                </a:lnTo>
                <a:lnTo>
                  <a:pt x="10231474" y="5686417"/>
                </a:lnTo>
                <a:lnTo>
                  <a:pt x="0" y="5686417"/>
                </a:lnTo>
                <a:lnTo>
                  <a:pt x="0" y="0"/>
                </a:lnTo>
                <a:close/>
              </a:path>
            </a:pathLst>
          </a:custGeom>
          <a:blipFill>
            <a:blip r:embed="rId3"/>
            <a:stretch>
              <a:fillRect t="-379" b="-379"/>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374884" y="688897"/>
            <a:ext cx="16607409" cy="2032000"/>
          </a:xfrm>
          <a:prstGeom prst="rect">
            <a:avLst/>
          </a:prstGeom>
        </p:spPr>
        <p:txBody>
          <a:bodyPr lIns="0" tIns="0" rIns="0" bIns="0" rtlCol="0" anchor="t">
            <a:spAutoFit/>
          </a:bodyPr>
          <a:lstStyle/>
          <a:p>
            <a:pPr algn="l">
              <a:lnSpc>
                <a:spcPts val="5300"/>
              </a:lnSpc>
            </a:pPr>
            <a:r>
              <a:rPr lang="en-US" sz="5000" spc="500">
                <a:solidFill>
                  <a:srgbClr val="FFFFFF"/>
                </a:solidFill>
                <a:latin typeface="League Spartan"/>
                <a:ea typeface="League Spartan"/>
                <a:cs typeface="League Spartan"/>
                <a:sym typeface="League Spartan"/>
              </a:rPr>
              <a:t>CLEARED FOR TAKEOFF: TRANSFORMING DATA INTO ACTION</a:t>
            </a:r>
          </a:p>
          <a:p>
            <a:pPr algn="l">
              <a:lnSpc>
                <a:spcPts val="5300"/>
              </a:lnSpc>
            </a:pPr>
            <a:endParaRPr lang="en-US" sz="5000" spc="500">
              <a:solidFill>
                <a:srgbClr val="FFFFFF"/>
              </a:solidFill>
              <a:latin typeface="League Spartan"/>
              <a:ea typeface="League Spartan"/>
              <a:cs typeface="League Spartan"/>
              <a:sym typeface="League Spartan"/>
            </a:endParaRP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5" name="Freeform 5"/>
          <p:cNvSpPr/>
          <p:nvPr/>
        </p:nvSpPr>
        <p:spPr>
          <a:xfrm>
            <a:off x="14256016" y="6325400"/>
            <a:ext cx="3456238" cy="4114800"/>
          </a:xfrm>
          <a:custGeom>
            <a:avLst/>
            <a:gdLst/>
            <a:ahLst/>
            <a:cxnLst/>
            <a:rect l="l" t="t" r="r" b="b"/>
            <a:pathLst>
              <a:path w="3456238" h="4114800">
                <a:moveTo>
                  <a:pt x="0" y="0"/>
                </a:moveTo>
                <a:lnTo>
                  <a:pt x="3456237" y="0"/>
                </a:lnTo>
                <a:lnTo>
                  <a:pt x="34562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303866" y="3097838"/>
            <a:ext cx="13680269" cy="4610211"/>
          </a:xfrm>
          <a:prstGeom prst="rect">
            <a:avLst/>
          </a:prstGeom>
        </p:spPr>
        <p:txBody>
          <a:bodyPr lIns="0" tIns="0" rIns="0" bIns="0" rtlCol="0" anchor="t">
            <a:spAutoFit/>
          </a:bodyPr>
          <a:lstStyle/>
          <a:p>
            <a:pPr algn="l">
              <a:lnSpc>
                <a:spcPts val="3607"/>
              </a:lnSpc>
            </a:pPr>
            <a:r>
              <a:rPr lang="en-US" sz="3403" b="1" i="1" spc="340">
                <a:solidFill>
                  <a:srgbClr val="FFFFFF"/>
                </a:solidFill>
                <a:latin typeface="Arimo Bold Italics"/>
                <a:ea typeface="Arimo Bold Italics"/>
                <a:cs typeface="Arimo Bold Italics"/>
                <a:sym typeface="Arimo Bold Italics"/>
              </a:rPr>
              <a:t>By turning complex data into actionable insights, we’re not just solving today’s problems—we’re paving the way for a more efficient and reliable aviation industry.</a:t>
            </a:r>
          </a:p>
          <a:p>
            <a:pPr algn="l">
              <a:lnSpc>
                <a:spcPts val="3607"/>
              </a:lnSpc>
            </a:pPr>
            <a:endParaRPr lang="en-US" sz="3403" b="1" i="1" spc="340">
              <a:solidFill>
                <a:srgbClr val="FFFFFF"/>
              </a:solidFill>
              <a:latin typeface="Arimo Bold Italics"/>
              <a:ea typeface="Arimo Bold Italics"/>
              <a:cs typeface="Arimo Bold Italics"/>
              <a:sym typeface="Arimo Bold Italics"/>
            </a:endParaRPr>
          </a:p>
          <a:p>
            <a:pPr algn="l">
              <a:lnSpc>
                <a:spcPts val="3607"/>
              </a:lnSpc>
            </a:pPr>
            <a:r>
              <a:rPr lang="en-US" sz="3403" b="1" i="1" spc="340">
                <a:solidFill>
                  <a:srgbClr val="FFFFFF"/>
                </a:solidFill>
                <a:latin typeface="Arimo Bold Italics"/>
                <a:ea typeface="Arimo Bold Italics"/>
                <a:cs typeface="Arimo Bold Italics"/>
                <a:sym typeface="Arimo Bold Italics"/>
              </a:rPr>
              <a:t>We invite you to explore these dashboards further and collaborate with us to refine and expand their capabilities. Together, we can ensure smoother operations, happier passengers, and a brighter future for air travel.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Freeform 3"/>
          <p:cNvSpPr/>
          <p:nvPr/>
        </p:nvSpPr>
        <p:spPr>
          <a:xfrm>
            <a:off x="14081354" y="102870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5"/>
            <a:stretch>
              <a:fillRect/>
            </a:stretch>
          </a:blipFill>
        </p:spPr>
      </p:sp>
      <p:sp>
        <p:nvSpPr>
          <p:cNvPr id="4" name="Freeform 4"/>
          <p:cNvSpPr/>
          <p:nvPr/>
        </p:nvSpPr>
        <p:spPr>
          <a:xfrm flipH="1">
            <a:off x="0" y="1028700"/>
            <a:ext cx="4282420" cy="82296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5"/>
            <a:stretch>
              <a:fillRect/>
            </a:stretch>
          </a:blipFill>
        </p:spPr>
      </p:sp>
      <p:sp>
        <p:nvSpPr>
          <p:cNvPr id="5" name="TextBox 5"/>
          <p:cNvSpPr txBox="1"/>
          <p:nvPr/>
        </p:nvSpPr>
        <p:spPr>
          <a:xfrm>
            <a:off x="2984821" y="4910331"/>
            <a:ext cx="12762662" cy="1365250"/>
          </a:xfrm>
          <a:prstGeom prst="rect">
            <a:avLst/>
          </a:prstGeom>
        </p:spPr>
        <p:txBody>
          <a:bodyPr lIns="0" tIns="0" rIns="0" bIns="0" rtlCol="0" anchor="t">
            <a:spAutoFit/>
          </a:bodyPr>
          <a:lstStyle/>
          <a:p>
            <a:pPr algn="ctr">
              <a:lnSpc>
                <a:spcPts val="5300"/>
              </a:lnSpc>
            </a:pPr>
            <a:r>
              <a:rPr lang="en-US" sz="5000" spc="500">
                <a:solidFill>
                  <a:srgbClr val="FFFFFF"/>
                </a:solidFill>
                <a:latin typeface="League Spartan"/>
                <a:ea typeface="League Spartan"/>
                <a:cs typeface="League Spartan"/>
                <a:sym typeface="League Spartan"/>
              </a:rPr>
              <a:t>THANK YOU FOR JOINING US ON THIS JOURNEY THROUGH DATA. </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374884" y="688897"/>
            <a:ext cx="16607409" cy="2032000"/>
          </a:xfrm>
          <a:prstGeom prst="rect">
            <a:avLst/>
          </a:prstGeom>
        </p:spPr>
        <p:txBody>
          <a:bodyPr lIns="0" tIns="0" rIns="0" bIns="0" rtlCol="0" anchor="t">
            <a:spAutoFit/>
          </a:bodyPr>
          <a:lstStyle/>
          <a:p>
            <a:pPr algn="l">
              <a:lnSpc>
                <a:spcPts val="5300"/>
              </a:lnSpc>
            </a:pPr>
            <a:r>
              <a:rPr lang="en-US" sz="5000" spc="500">
                <a:solidFill>
                  <a:srgbClr val="FFFFFF"/>
                </a:solidFill>
                <a:latin typeface="League Spartan"/>
                <a:ea typeface="League Spartan"/>
                <a:cs typeface="League Spartan"/>
                <a:sym typeface="League Spartan"/>
              </a:rPr>
              <a:t>NAVIGATING THE SKIES: TRANSFORMING DATA INTO ACTIONABLE INSIGHTS</a:t>
            </a:r>
          </a:p>
          <a:p>
            <a:pPr algn="l">
              <a:lnSpc>
                <a:spcPts val="5300"/>
              </a:lnSpc>
            </a:pPr>
            <a:endParaRPr lang="en-US" sz="5000" spc="500">
              <a:solidFill>
                <a:srgbClr val="FFFFFF"/>
              </a:solidFill>
              <a:latin typeface="League Spartan"/>
              <a:ea typeface="League Spartan"/>
              <a:cs typeface="League Spartan"/>
              <a:sym typeface="League Spartan"/>
            </a:endParaRP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5" name="Freeform 5"/>
          <p:cNvSpPr/>
          <p:nvPr/>
        </p:nvSpPr>
        <p:spPr>
          <a:xfrm>
            <a:off x="14256016" y="6325400"/>
            <a:ext cx="3456238" cy="4114800"/>
          </a:xfrm>
          <a:custGeom>
            <a:avLst/>
            <a:gdLst/>
            <a:ahLst/>
            <a:cxnLst/>
            <a:rect l="l" t="t" r="r" b="b"/>
            <a:pathLst>
              <a:path w="3456238" h="4114800">
                <a:moveTo>
                  <a:pt x="0" y="0"/>
                </a:moveTo>
                <a:lnTo>
                  <a:pt x="3456237" y="0"/>
                </a:lnTo>
                <a:lnTo>
                  <a:pt x="34562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303866" y="3974355"/>
            <a:ext cx="13680269" cy="2366866"/>
          </a:xfrm>
          <a:prstGeom prst="rect">
            <a:avLst/>
          </a:prstGeom>
        </p:spPr>
        <p:txBody>
          <a:bodyPr lIns="0" tIns="0" rIns="0" bIns="0" rtlCol="0" anchor="t">
            <a:spAutoFit/>
          </a:bodyPr>
          <a:lstStyle/>
          <a:p>
            <a:pPr algn="l">
              <a:lnSpc>
                <a:spcPts val="3685"/>
              </a:lnSpc>
            </a:pPr>
            <a:r>
              <a:rPr lang="en-US" sz="3476" b="1" i="1" spc="347">
                <a:solidFill>
                  <a:srgbClr val="FFFFFF"/>
                </a:solidFill>
                <a:latin typeface="Arimo Bold Italics"/>
                <a:ea typeface="Arimo Bold Italics"/>
                <a:cs typeface="Arimo Bold Italics"/>
                <a:sym typeface="Arimo Bold Italics"/>
              </a:rPr>
              <a:t>Imagine a world where every flight takes off on time, every airport operates at peak efficiency, and every passenger enjoys a seamless travel experience. While this might sound like a dream, it’s a goal we can achieve by harnessing the power of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374884" y="1355647"/>
            <a:ext cx="16607409" cy="698500"/>
          </a:xfrm>
          <a:prstGeom prst="rect">
            <a:avLst/>
          </a:prstGeom>
        </p:spPr>
        <p:txBody>
          <a:bodyPr lIns="0" tIns="0" rIns="0" bIns="0" rtlCol="0" anchor="t">
            <a:spAutoFit/>
          </a:bodyPr>
          <a:lstStyle/>
          <a:p>
            <a:pPr algn="l">
              <a:lnSpc>
                <a:spcPts val="5300"/>
              </a:lnSpc>
            </a:pPr>
            <a:r>
              <a:rPr lang="en-US" sz="5000" spc="500">
                <a:solidFill>
                  <a:srgbClr val="FFFFFF"/>
                </a:solidFill>
                <a:latin typeface="League Spartan"/>
                <a:ea typeface="League Spartan"/>
                <a:cs typeface="League Spartan"/>
                <a:sym typeface="League Spartan"/>
              </a:rPr>
              <a:t>PROBLEM STATEMENT:</a:t>
            </a: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5" name="Freeform 5"/>
          <p:cNvSpPr/>
          <p:nvPr/>
        </p:nvSpPr>
        <p:spPr>
          <a:xfrm>
            <a:off x="14256016" y="6325400"/>
            <a:ext cx="3456238" cy="4114800"/>
          </a:xfrm>
          <a:custGeom>
            <a:avLst/>
            <a:gdLst/>
            <a:ahLst/>
            <a:cxnLst/>
            <a:rect l="l" t="t" r="r" b="b"/>
            <a:pathLst>
              <a:path w="3456238" h="4114800">
                <a:moveTo>
                  <a:pt x="0" y="0"/>
                </a:moveTo>
                <a:lnTo>
                  <a:pt x="3456237" y="0"/>
                </a:lnTo>
                <a:lnTo>
                  <a:pt x="34562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027204" y="3673067"/>
            <a:ext cx="13684556" cy="2959916"/>
          </a:xfrm>
          <a:prstGeom prst="rect">
            <a:avLst/>
          </a:prstGeom>
        </p:spPr>
        <p:txBody>
          <a:bodyPr lIns="0" tIns="0" rIns="0" bIns="0" rtlCol="0" anchor="t">
            <a:spAutoFit/>
          </a:bodyPr>
          <a:lstStyle/>
          <a:p>
            <a:pPr algn="l">
              <a:lnSpc>
                <a:spcPts val="3834"/>
              </a:lnSpc>
            </a:pPr>
            <a:r>
              <a:rPr lang="en-US" sz="3617" b="1" i="1" spc="361">
                <a:solidFill>
                  <a:srgbClr val="FFFFFF"/>
                </a:solidFill>
                <a:latin typeface="Arimo Bold Italics"/>
                <a:ea typeface="Arimo Bold Italics"/>
                <a:cs typeface="Arimo Bold Italics"/>
                <a:sym typeface="Arimo Bold Italics"/>
              </a:rPr>
              <a:t>"Airports and airlines face countless challenges—delays, inefficiencies, and operational bottlenecks. These issues not only frustrate passengers but also cost the industry billions of dollars annually. But what if we could turn this chaos into clarity?"</a:t>
            </a:r>
          </a:p>
          <a:p>
            <a:pPr algn="l">
              <a:lnSpc>
                <a:spcPts val="3834"/>
              </a:lnSpc>
            </a:pPr>
            <a:endParaRPr lang="en-US" sz="3617" b="1" i="1" spc="361">
              <a:solidFill>
                <a:srgbClr val="FFFFFF"/>
              </a:solidFill>
              <a:latin typeface="Arimo Bold Italics"/>
              <a:ea typeface="Arimo Bold Italics"/>
              <a:cs typeface="Arimo Bold Italics"/>
              <a:sym typeface="Arimo Bold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61658" y="-1359176"/>
            <a:ext cx="9754014" cy="13005352"/>
          </a:xfrm>
          <a:custGeom>
            <a:avLst/>
            <a:gdLst/>
            <a:ahLst/>
            <a:cxnLst/>
            <a:rect l="l" t="t" r="r" b="b"/>
            <a:pathLst>
              <a:path w="9754014" h="13005352">
                <a:moveTo>
                  <a:pt x="0" y="0"/>
                </a:moveTo>
                <a:lnTo>
                  <a:pt x="9754015" y="0"/>
                </a:lnTo>
                <a:lnTo>
                  <a:pt x="9754015" y="13005352"/>
                </a:lnTo>
                <a:lnTo>
                  <a:pt x="0" y="13005352"/>
                </a:lnTo>
                <a:lnTo>
                  <a:pt x="0" y="0"/>
                </a:lnTo>
                <a:close/>
              </a:path>
            </a:pathLst>
          </a:custGeom>
          <a:blipFill>
            <a:blip r:embed="rId2">
              <a:alphaModFix amt="39000"/>
            </a:blip>
            <a:stretch>
              <a:fillRect l="-68662" r="-68662"/>
            </a:stretch>
          </a:blipFill>
        </p:spPr>
      </p:sp>
      <p:grpSp>
        <p:nvGrpSpPr>
          <p:cNvPr id="3" name="Group 3"/>
          <p:cNvGrpSpPr/>
          <p:nvPr/>
        </p:nvGrpSpPr>
        <p:grpSpPr>
          <a:xfrm>
            <a:off x="8507894" y="2077026"/>
            <a:ext cx="9518638" cy="6802241"/>
            <a:chOff x="0" y="0"/>
            <a:chExt cx="2890258" cy="2065446"/>
          </a:xfrm>
        </p:grpSpPr>
        <p:sp>
          <p:nvSpPr>
            <p:cNvPr id="4" name="Freeform 4"/>
            <p:cNvSpPr/>
            <p:nvPr/>
          </p:nvSpPr>
          <p:spPr>
            <a:xfrm>
              <a:off x="0" y="0"/>
              <a:ext cx="2890258" cy="2065446"/>
            </a:xfrm>
            <a:custGeom>
              <a:avLst/>
              <a:gdLst/>
              <a:ahLst/>
              <a:cxnLst/>
              <a:rect l="l" t="t" r="r" b="b"/>
              <a:pathLst>
                <a:path w="2890258" h="2065446">
                  <a:moveTo>
                    <a:pt x="0" y="0"/>
                  </a:moveTo>
                  <a:lnTo>
                    <a:pt x="2890258" y="0"/>
                  </a:lnTo>
                  <a:lnTo>
                    <a:pt x="2890258" y="2065446"/>
                  </a:lnTo>
                  <a:lnTo>
                    <a:pt x="0" y="2065446"/>
                  </a:lnTo>
                  <a:close/>
                </a:path>
              </a:pathLst>
            </a:custGeom>
            <a:solidFill>
              <a:srgbClr val="FFFFFF"/>
            </a:solidFill>
          </p:spPr>
        </p:sp>
        <p:sp>
          <p:nvSpPr>
            <p:cNvPr id="5" name="TextBox 5"/>
            <p:cNvSpPr txBox="1"/>
            <p:nvPr/>
          </p:nvSpPr>
          <p:spPr>
            <a:xfrm>
              <a:off x="0" y="-47625"/>
              <a:ext cx="2890258" cy="21130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080308"/>
            <a:ext cx="9230699" cy="2231158"/>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PROJECT PURPOSE</a:t>
            </a:r>
          </a:p>
        </p:txBody>
      </p:sp>
      <p:sp>
        <p:nvSpPr>
          <p:cNvPr id="7" name="TextBox 7"/>
          <p:cNvSpPr txBox="1"/>
          <p:nvPr/>
        </p:nvSpPr>
        <p:spPr>
          <a:xfrm>
            <a:off x="8840327" y="2584131"/>
            <a:ext cx="8853772" cy="5652985"/>
          </a:xfrm>
          <a:prstGeom prst="rect">
            <a:avLst/>
          </a:prstGeom>
        </p:spPr>
        <p:txBody>
          <a:bodyPr lIns="0" tIns="0" rIns="0" bIns="0" rtlCol="0" anchor="t">
            <a:spAutoFit/>
          </a:bodyPr>
          <a:lstStyle/>
          <a:p>
            <a:pPr algn="l">
              <a:lnSpc>
                <a:spcPts val="4993"/>
              </a:lnSpc>
              <a:spcBef>
                <a:spcPct val="0"/>
              </a:spcBef>
            </a:pPr>
            <a:r>
              <a:rPr lang="en-US" sz="3566" b="1">
                <a:solidFill>
                  <a:srgbClr val="004C4C"/>
                </a:solidFill>
                <a:latin typeface="Arimo Bold"/>
                <a:ea typeface="Arimo Bold"/>
                <a:cs typeface="Arimo Bold"/>
                <a:sym typeface="Arimo Bold"/>
              </a:rPr>
              <a:t>"That’s exactly what we’ve done. In this project, we’ve analyzed airport operations, aircraft performance, flight schedules, and delays to uncover hidden patterns and insights. Our goal? To empower decision-makers with the tools they need to optimize performance, reduce delays, and enhance the passenger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Freeform 3"/>
          <p:cNvSpPr/>
          <p:nvPr/>
        </p:nvSpPr>
        <p:spPr>
          <a:xfrm>
            <a:off x="14081354" y="102870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5"/>
            <a:stretch>
              <a:fillRect/>
            </a:stretch>
          </a:blipFill>
        </p:spPr>
      </p:sp>
      <p:sp>
        <p:nvSpPr>
          <p:cNvPr id="4" name="TextBox 4"/>
          <p:cNvSpPr txBox="1"/>
          <p:nvPr/>
        </p:nvSpPr>
        <p:spPr>
          <a:xfrm>
            <a:off x="3006352" y="3103056"/>
            <a:ext cx="12275297" cy="3300356"/>
          </a:xfrm>
          <a:prstGeom prst="rect">
            <a:avLst/>
          </a:prstGeom>
        </p:spPr>
        <p:txBody>
          <a:bodyPr lIns="0" tIns="0" rIns="0" bIns="0" rtlCol="0" anchor="t">
            <a:spAutoFit/>
          </a:bodyPr>
          <a:lstStyle/>
          <a:p>
            <a:pPr algn="ctr">
              <a:lnSpc>
                <a:spcPts val="3687"/>
              </a:lnSpc>
            </a:pPr>
            <a:r>
              <a:rPr lang="en-US" sz="3478" b="1" spc="347">
                <a:solidFill>
                  <a:srgbClr val="CB3434"/>
                </a:solidFill>
                <a:latin typeface="Arimo Bold"/>
                <a:ea typeface="Arimo Bold"/>
                <a:cs typeface="Arimo Bold"/>
                <a:sym typeface="Arimo Bold"/>
              </a:rPr>
              <a:t>"So, fasten your seatbelts and get ready to take off on a journey through data. By the end of this presentation, you’ll see how we’re turning raw data into actionable insights—one flight at a time."</a:t>
            </a:r>
          </a:p>
          <a:p>
            <a:pPr algn="ctr">
              <a:lnSpc>
                <a:spcPts val="3687"/>
              </a:lnSpc>
            </a:pPr>
            <a:endParaRPr lang="en-US" sz="3478" b="1" spc="347">
              <a:solidFill>
                <a:srgbClr val="CB3434"/>
              </a:solidFill>
              <a:latin typeface="Arimo Bold"/>
              <a:ea typeface="Arimo Bold"/>
              <a:cs typeface="Arimo Bold"/>
              <a:sym typeface="Arimo Bold"/>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85236" y="0"/>
            <a:ext cx="7758764" cy="6337935"/>
            <a:chOff x="0" y="0"/>
            <a:chExt cx="1202036" cy="981912"/>
          </a:xfrm>
        </p:grpSpPr>
        <p:sp>
          <p:nvSpPr>
            <p:cNvPr id="3" name="Freeform 3"/>
            <p:cNvSpPr/>
            <p:nvPr/>
          </p:nvSpPr>
          <p:spPr>
            <a:xfrm>
              <a:off x="0" y="0"/>
              <a:ext cx="1202036" cy="981912"/>
            </a:xfrm>
            <a:custGeom>
              <a:avLst/>
              <a:gdLst/>
              <a:ahLst/>
              <a:cxnLst/>
              <a:rect l="l" t="t" r="r" b="b"/>
              <a:pathLst>
                <a:path w="1202036" h="981912">
                  <a:moveTo>
                    <a:pt x="0" y="0"/>
                  </a:moveTo>
                  <a:lnTo>
                    <a:pt x="1202036" y="0"/>
                  </a:lnTo>
                  <a:lnTo>
                    <a:pt x="1202036" y="981912"/>
                  </a:lnTo>
                  <a:lnTo>
                    <a:pt x="0" y="981912"/>
                  </a:lnTo>
                  <a:close/>
                </a:path>
              </a:pathLst>
            </a:custGeom>
            <a:blipFill>
              <a:blip r:embed="rId2"/>
              <a:stretch>
                <a:fillRect l="-22699" r="-22699"/>
              </a:stretch>
            </a:blipFill>
          </p:spPr>
        </p:sp>
      </p:grpSp>
      <p:sp>
        <p:nvSpPr>
          <p:cNvPr id="4" name="TextBox 4"/>
          <p:cNvSpPr txBox="1"/>
          <p:nvPr/>
        </p:nvSpPr>
        <p:spPr>
          <a:xfrm>
            <a:off x="1385236" y="7027142"/>
            <a:ext cx="8933519" cy="2231158"/>
          </a:xfrm>
          <a:prstGeom prst="rect">
            <a:avLst/>
          </a:prstGeom>
        </p:spPr>
        <p:txBody>
          <a:bodyPr lIns="0" tIns="0" rIns="0" bIns="0" rtlCol="0" anchor="t">
            <a:spAutoFit/>
          </a:bodyPr>
          <a:lstStyle/>
          <a:p>
            <a:pPr algn="l">
              <a:lnSpc>
                <a:spcPts val="8655"/>
              </a:lnSpc>
            </a:pPr>
            <a:r>
              <a:rPr lang="en-US" sz="8165" spc="816">
                <a:solidFill>
                  <a:srgbClr val="FFFFFF"/>
                </a:solidFill>
                <a:latin typeface="League Spartan"/>
                <a:ea typeface="League Spartan"/>
                <a:cs typeface="League Spartan"/>
                <a:sym typeface="League Spartan"/>
              </a:rPr>
              <a:t>WHAT WE’VE BUILT</a:t>
            </a:r>
          </a:p>
        </p:txBody>
      </p:sp>
      <p:sp>
        <p:nvSpPr>
          <p:cNvPr id="5" name="TextBox 5"/>
          <p:cNvSpPr txBox="1"/>
          <p:nvPr/>
        </p:nvSpPr>
        <p:spPr>
          <a:xfrm>
            <a:off x="9850127" y="2396821"/>
            <a:ext cx="7807704" cy="5144400"/>
          </a:xfrm>
          <a:prstGeom prst="rect">
            <a:avLst/>
          </a:prstGeom>
        </p:spPr>
        <p:txBody>
          <a:bodyPr lIns="0" tIns="0" rIns="0" bIns="0" rtlCol="0" anchor="t">
            <a:spAutoFit/>
          </a:bodyPr>
          <a:lstStyle/>
          <a:p>
            <a:pPr algn="l">
              <a:lnSpc>
                <a:spcPts val="4268"/>
              </a:lnSpc>
            </a:pPr>
            <a:r>
              <a:rPr lang="en-US" sz="3048" b="1">
                <a:solidFill>
                  <a:srgbClr val="FFFFFF"/>
                </a:solidFill>
                <a:latin typeface="Arimo Bold"/>
                <a:ea typeface="Arimo Bold"/>
                <a:cs typeface="Arimo Bold"/>
                <a:sym typeface="Arimo Bold"/>
              </a:rPr>
              <a:t>"Using Power Query for data cleaning and transformation, we’ve created a collection of interactive dashboards that provide real-time visibility into key metrics. From tracking on-time performance to identifying delay hotspots, these dashboards are designed to drive smarter, data-driven decisions."</a:t>
            </a:r>
          </a:p>
          <a:p>
            <a:pPr algn="l">
              <a:lnSpc>
                <a:spcPts val="3408"/>
              </a:lnSpc>
            </a:pPr>
            <a:endParaRPr lang="en-US" sz="3048" b="1">
              <a:solidFill>
                <a:srgbClr val="FFFFFF"/>
              </a:solidFill>
              <a:latin typeface="Arimo Bold"/>
              <a:ea typeface="Arimo Bold"/>
              <a:cs typeface="Arimo Bold"/>
              <a:sym typeface="Arimo Bold"/>
            </a:endParaRPr>
          </a:p>
          <a:p>
            <a:pPr algn="l">
              <a:lnSpc>
                <a:spcPts val="3408"/>
              </a:lnSpc>
              <a:spcBef>
                <a:spcPct val="0"/>
              </a:spcBef>
            </a:pPr>
            <a:endParaRPr lang="en-US" sz="3048" b="1">
              <a:solidFill>
                <a:srgbClr val="FFFFFF"/>
              </a:solidFill>
              <a:latin typeface="Arimo Bold"/>
              <a:ea typeface="Arimo Bold"/>
              <a:cs typeface="Arimo Bold"/>
              <a:sym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Carrier Table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14800" y="2439158"/>
            <a:ext cx="13125301" cy="7272324"/>
          </a:xfrm>
          <a:custGeom>
            <a:avLst/>
            <a:gdLst/>
            <a:ahLst/>
            <a:cxnLst/>
            <a:rect l="l" t="t" r="r" b="b"/>
            <a:pathLst>
              <a:path w="13125301" h="7272324">
                <a:moveTo>
                  <a:pt x="0" y="0"/>
                </a:moveTo>
                <a:lnTo>
                  <a:pt x="13125301" y="0"/>
                </a:lnTo>
                <a:lnTo>
                  <a:pt x="13125301" y="7272324"/>
                </a:lnTo>
                <a:lnTo>
                  <a:pt x="0" y="7272324"/>
                </a:lnTo>
                <a:lnTo>
                  <a:pt x="0" y="0"/>
                </a:lnTo>
                <a:close/>
              </a:path>
            </a:pathLst>
          </a:custGeom>
          <a:blipFill>
            <a:blip r:embed="rId2"/>
            <a:stretch>
              <a:fillRect l="-18326" r="-18326"/>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949">
                <a:alpha val="100000"/>
              </a:srgbClr>
            </a:gs>
            <a:gs pos="100000">
              <a:srgbClr val="006E6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71745" y="447236"/>
            <a:ext cx="8709530" cy="1514145"/>
            <a:chOff x="0" y="0"/>
            <a:chExt cx="2644579" cy="459758"/>
          </a:xfrm>
        </p:grpSpPr>
        <p:sp>
          <p:nvSpPr>
            <p:cNvPr id="3" name="Freeform 3"/>
            <p:cNvSpPr/>
            <p:nvPr/>
          </p:nvSpPr>
          <p:spPr>
            <a:xfrm>
              <a:off x="0" y="0"/>
              <a:ext cx="2644579" cy="459758"/>
            </a:xfrm>
            <a:custGeom>
              <a:avLst/>
              <a:gdLst/>
              <a:ahLst/>
              <a:cxnLst/>
              <a:rect l="l" t="t" r="r" b="b"/>
              <a:pathLst>
                <a:path w="2644579" h="459758">
                  <a:moveTo>
                    <a:pt x="0" y="0"/>
                  </a:moveTo>
                  <a:lnTo>
                    <a:pt x="2644579" y="0"/>
                  </a:lnTo>
                  <a:lnTo>
                    <a:pt x="2644579" y="459758"/>
                  </a:lnTo>
                  <a:lnTo>
                    <a:pt x="0" y="459758"/>
                  </a:lnTo>
                  <a:close/>
                </a:path>
              </a:pathLst>
            </a:custGeom>
            <a:solidFill>
              <a:srgbClr val="FFFFFF"/>
            </a:solidFill>
          </p:spPr>
        </p:sp>
        <p:sp>
          <p:nvSpPr>
            <p:cNvPr id="4" name="TextBox 4"/>
            <p:cNvSpPr txBox="1"/>
            <p:nvPr/>
          </p:nvSpPr>
          <p:spPr>
            <a:xfrm>
              <a:off x="0" y="-142875"/>
              <a:ext cx="2644579" cy="602633"/>
            </a:xfrm>
            <a:prstGeom prst="rect">
              <a:avLst/>
            </a:prstGeom>
          </p:spPr>
          <p:txBody>
            <a:bodyPr lIns="50800" tIns="50800" rIns="50800" bIns="50800" rtlCol="0" anchor="ctr"/>
            <a:lstStyle/>
            <a:p>
              <a:pPr algn="ctr">
                <a:lnSpc>
                  <a:spcPts val="8400"/>
                </a:lnSpc>
              </a:pPr>
              <a:r>
                <a:rPr lang="en-US" sz="6000" b="1">
                  <a:solidFill>
                    <a:srgbClr val="000000"/>
                  </a:solidFill>
                  <a:latin typeface="Arimo Bold"/>
                  <a:ea typeface="Arimo Bold"/>
                  <a:cs typeface="Arimo Bold"/>
                  <a:sym typeface="Arimo Bold"/>
                </a:rPr>
                <a:t>Airport Table</a:t>
              </a:r>
            </a:p>
          </p:txBody>
        </p:sp>
      </p:grpSp>
      <p:grpSp>
        <p:nvGrpSpPr>
          <p:cNvPr id="5" name="Group 5"/>
          <p:cNvGrpSpPr/>
          <p:nvPr/>
        </p:nvGrpSpPr>
        <p:grpSpPr>
          <a:xfrm>
            <a:off x="0" y="-65294"/>
            <a:ext cx="1731950" cy="1731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949">
                    <a:alpha val="100000"/>
                  </a:srgbClr>
                </a:gs>
                <a:gs pos="100000">
                  <a:srgbClr val="006E6E">
                    <a:alpha val="100000"/>
                  </a:srgbClr>
                </a:gs>
              </a:gsLst>
              <a:path path="circle">
                <a:fillToRect r="100000" b="100000"/>
              </a:path>
              <a:tileRect l="-100000" t="-1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14800" y="2439158"/>
            <a:ext cx="13125301" cy="7272324"/>
          </a:xfrm>
          <a:custGeom>
            <a:avLst/>
            <a:gdLst/>
            <a:ahLst/>
            <a:cxnLst/>
            <a:rect l="l" t="t" r="r" b="b"/>
            <a:pathLst>
              <a:path w="13125301" h="7272324">
                <a:moveTo>
                  <a:pt x="0" y="0"/>
                </a:moveTo>
                <a:lnTo>
                  <a:pt x="13125301" y="0"/>
                </a:lnTo>
                <a:lnTo>
                  <a:pt x="13125301" y="7272324"/>
                </a:lnTo>
                <a:lnTo>
                  <a:pt x="0" y="7272324"/>
                </a:lnTo>
                <a:lnTo>
                  <a:pt x="0" y="0"/>
                </a:lnTo>
                <a:close/>
              </a:path>
            </a:pathLst>
          </a:custGeom>
          <a:blipFill>
            <a:blip r:embed="rId2"/>
            <a:stretch>
              <a:fillRect l="-15114" r="-15114"/>
            </a:stretch>
          </a:blipFill>
        </p:spPr>
      </p:sp>
      <p:sp>
        <p:nvSpPr>
          <p:cNvPr id="9" name="TextBox 9"/>
          <p:cNvSpPr txBox="1"/>
          <p:nvPr/>
        </p:nvSpPr>
        <p:spPr>
          <a:xfrm>
            <a:off x="0" y="563788"/>
            <a:ext cx="1679599" cy="740698"/>
          </a:xfrm>
          <a:prstGeom prst="rect">
            <a:avLst/>
          </a:prstGeom>
        </p:spPr>
        <p:txBody>
          <a:bodyPr lIns="0" tIns="0" rIns="0" bIns="0" rtlCol="0" anchor="t">
            <a:spAutoFit/>
          </a:bodyPr>
          <a:lstStyle/>
          <a:p>
            <a:pPr algn="ctr">
              <a:lnSpc>
                <a:spcPts val="5633"/>
              </a:lnSpc>
            </a:pPr>
            <a:r>
              <a:rPr lang="en-US" sz="5314" spc="531">
                <a:solidFill>
                  <a:srgbClr val="FFFFFF"/>
                </a:solidFill>
                <a:latin typeface="League Spartan"/>
                <a:ea typeface="League Spartan"/>
                <a:cs typeface="League Spartan"/>
                <a:sym typeface="League Spartan"/>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428</Words>
  <Application>Microsoft Office PowerPoint</Application>
  <PresentationFormat>Custom</PresentationFormat>
  <Paragraphs>60</Paragraphs>
  <Slides>26</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Arimo Bold</vt:lpstr>
      <vt:lpstr>Calibri</vt:lpstr>
      <vt:lpstr>Arimo Bold Italics</vt:lpstr>
      <vt:lpstr>Arial</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Business Plan Presentation</dc:title>
  <cp:lastModifiedBy>khaled168243@feng.bu.edu.eg</cp:lastModifiedBy>
  <cp:revision>2</cp:revision>
  <dcterms:created xsi:type="dcterms:W3CDTF">2006-08-16T00:00:00Z</dcterms:created>
  <dcterms:modified xsi:type="dcterms:W3CDTF">2025-03-03T19:34:58Z</dcterms:modified>
  <dc:identifier>DAGeXDaQc04</dc:identifier>
</cp:coreProperties>
</file>